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8" r:id="rId2"/>
    <p:sldId id="317" r:id="rId3"/>
    <p:sldId id="272" r:id="rId4"/>
    <p:sldId id="319" r:id="rId5"/>
    <p:sldId id="320" r:id="rId6"/>
    <p:sldId id="321" r:id="rId7"/>
    <p:sldId id="318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3" r:id="rId16"/>
    <p:sldId id="280" r:id="rId17"/>
    <p:sldId id="281" r:id="rId18"/>
    <p:sldId id="282" r:id="rId19"/>
    <p:sldId id="284" r:id="rId20"/>
    <p:sldId id="285" r:id="rId21"/>
    <p:sldId id="286" r:id="rId22"/>
    <p:sldId id="287" r:id="rId23"/>
    <p:sldId id="288" r:id="rId24"/>
    <p:sldId id="289" r:id="rId25"/>
    <p:sldId id="336" r:id="rId26"/>
    <p:sldId id="332" r:id="rId27"/>
    <p:sldId id="333" r:id="rId28"/>
    <p:sldId id="290" r:id="rId29"/>
    <p:sldId id="291" r:id="rId30"/>
    <p:sldId id="292" r:id="rId31"/>
    <p:sldId id="295" r:id="rId32"/>
    <p:sldId id="296" r:id="rId33"/>
    <p:sldId id="305" r:id="rId34"/>
    <p:sldId id="335" r:id="rId35"/>
    <p:sldId id="323" r:id="rId36"/>
    <p:sldId id="313" r:id="rId37"/>
    <p:sldId id="314" r:id="rId38"/>
    <p:sldId id="315" r:id="rId39"/>
    <p:sldId id="326" r:id="rId40"/>
    <p:sldId id="324" r:id="rId41"/>
    <p:sldId id="316" r:id="rId42"/>
    <p:sldId id="325" r:id="rId43"/>
    <p:sldId id="327" r:id="rId44"/>
    <p:sldId id="271" r:id="rId45"/>
  </p:sldIdLst>
  <p:sldSz cx="9144000" cy="6858000" type="screen4x3"/>
  <p:notesSz cx="6950075" cy="9236075"/>
  <p:embeddedFontLst>
    <p:embeddedFont>
      <p:font typeface="ＭＳ Ｐゴシック" pitchFamily="34" charset="-128"/>
      <p:regular r:id="rId48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usan Yuk" initials="SY" lastIdx="6" clrIdx="0"/>
  <p:cmAuthor id="1" name="mccormickc" initials="m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33CC"/>
    <a:srgbClr val="EAEAEA"/>
    <a:srgbClr val="EBD5F7"/>
    <a:srgbClr val="CCCCFF"/>
    <a:srgbClr val="4D4D4D"/>
    <a:srgbClr val="0066FF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85" d="100"/>
          <a:sy n="85" d="100"/>
        </p:scale>
        <p:origin x="13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2118" y="-228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0" y="287845"/>
            <a:ext cx="6950075" cy="3703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2485" tIns="46242" rIns="92485" bIns="46242">
            <a:spAutoFit/>
          </a:bodyPr>
          <a:lstStyle/>
          <a:p>
            <a:pPr algn="ctr" defTabSz="924199" eaLnBrk="0" hangingPunct="0"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What You Need to Know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about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Financial Aid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3243058" y="8729217"/>
            <a:ext cx="463961" cy="247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2485" tIns="46242" rIns="92485" bIns="46242">
            <a:spAutoFit/>
          </a:bodyPr>
          <a:lstStyle/>
          <a:p>
            <a:pPr algn="ctr" defTabSz="924199" eaLnBrk="0" hangingPunct="0">
              <a:spcBef>
                <a:spcPct val="50000"/>
              </a:spcBef>
              <a:defRPr/>
            </a:pPr>
            <a:fld id="{2143F79F-1473-40AC-893A-D16282756818}" type="slidenum">
              <a:rPr lang="en-US" sz="1000" b="0"/>
              <a:pPr algn="ctr" defTabSz="924199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b="0" dirty="0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784687" y="8727654"/>
            <a:ext cx="1145372" cy="247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485" tIns="46242" rIns="92485" bIns="46242">
            <a:spAutoFit/>
          </a:bodyPr>
          <a:lstStyle/>
          <a:p>
            <a:pPr defTabSz="924199" eaLnBrk="0" hangingPunct="0">
              <a:spcBef>
                <a:spcPct val="50000"/>
              </a:spcBef>
              <a:defRPr/>
            </a:pPr>
            <a:r>
              <a:rPr lang="en-US" sz="1000" b="0" dirty="0"/>
              <a:t>© NASFAA </a:t>
            </a:r>
            <a:r>
              <a:rPr lang="en-US" sz="1000" b="0" dirty="0" smtClean="0"/>
              <a:t>2011</a:t>
            </a:r>
            <a:endParaRPr lang="en-US" sz="1000" b="0" dirty="0"/>
          </a:p>
        </p:txBody>
      </p:sp>
      <p:pic>
        <p:nvPicPr>
          <p:cNvPr id="93189" name="Picture 4"/>
          <p:cNvPicPr>
            <a:picLocks noChangeAspect="1" noChangeArrowheads="1"/>
          </p:cNvPicPr>
          <p:nvPr/>
        </p:nvPicPr>
        <p:blipFill>
          <a:blip r:embed="rId2" cstate="print"/>
          <a:srcRect l="5487" t="9836" r="84756" b="31148"/>
          <a:stretch>
            <a:fillRect/>
          </a:stretch>
        </p:blipFill>
        <p:spPr bwMode="auto">
          <a:xfrm>
            <a:off x="560491" y="8625969"/>
            <a:ext cx="308269" cy="27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798494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11076" cy="46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5" tIns="46242" rIns="92485" bIns="46242" numCol="1" anchor="t" anchorCtr="0" compatLnSpc="1">
            <a:prstTxWarp prst="textNoShape">
              <a:avLst/>
            </a:prstTxWarp>
          </a:bodyPr>
          <a:lstStyle>
            <a:lvl1pPr defTabSz="924199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443" y="1"/>
            <a:ext cx="3011076" cy="46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5" tIns="46242" rIns="92485" bIns="46242" numCol="1" anchor="t" anchorCtr="0" compatLnSpc="1">
            <a:prstTxWarp prst="textNoShape">
              <a:avLst/>
            </a:prstTxWarp>
          </a:bodyPr>
          <a:lstStyle>
            <a:lvl1pPr algn="r" defTabSz="924199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6813" y="693738"/>
            <a:ext cx="4616450" cy="34623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4385" y="4386510"/>
            <a:ext cx="5561306" cy="4156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5" tIns="46242" rIns="92485" bIns="462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773020"/>
            <a:ext cx="3011076" cy="46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5" tIns="46242" rIns="92485" bIns="46242" numCol="1" anchor="b" anchorCtr="0" compatLnSpc="1">
            <a:prstTxWarp prst="textNoShape">
              <a:avLst/>
            </a:prstTxWarp>
          </a:bodyPr>
          <a:lstStyle>
            <a:lvl1pPr defTabSz="924199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443" y="8773020"/>
            <a:ext cx="3011076" cy="46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5" tIns="46242" rIns="92485" bIns="46242" numCol="1" anchor="b" anchorCtr="0" compatLnSpc="1">
            <a:prstTxWarp prst="textNoShape">
              <a:avLst/>
            </a:prstTxWarp>
          </a:bodyPr>
          <a:lstStyle>
            <a:lvl1pPr algn="r" defTabSz="924199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C934987D-E581-4EE3-B73A-9C255CAE0D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14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E6D830-DEB0-4BC5-978C-2F4979D4770B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A4088A-545B-48D5-839B-3BEB25347C16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688EA5-0C90-4001-AD0B-1BD96771391C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13C787-FACA-4F2D-A699-CBB76A44423A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C2A52C-1837-4E9F-A847-679CE84CAC7B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33CB68-691B-4D15-A328-A92EF17211C6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64B262-C70B-4E1E-9782-8CF5AF449E17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B20237-49B3-44C9-AE38-8BAB65425BF0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123F1-E22D-488E-8B0B-F91CF17CBBE6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4F6B7A-94BF-4D00-B790-C9E10DFEA986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CF28CB-91D2-4055-899B-44298B7F6DDD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D32879-C99E-4157-92E7-9BCCBC409BC3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75EF3B-FF94-411C-9E01-B26A721321DE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1FACCE-1022-4395-909F-F6361895F647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2D4918-9CAD-4D3F-B291-C2E6B4D3AED5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96455A-8372-4473-BAF9-56B59A3EF77C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94088D-E6CC-4CD2-A6A4-EEB7A6B5898B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9B89DE-8395-473D-AA75-B88F607B126A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13ACC0-2774-4DB9-B99B-04D928AD4D1B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3189EF-DF2F-4199-BC22-3B0CAEEABA01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D5F592-7AB7-4C5F-80F6-A4EF3E923781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C9F3DD-1CA1-4FA2-85ED-F23917B43D11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977D36-0B5C-4662-AAB4-B3A0A0B07890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AE72C6-295F-4915-94F1-C0D2E1241153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34987D-E581-4EE3-B73A-9C255CAE0D74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A94B41-DCDE-4CD2-9A21-15E579B28FC5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700612-793C-4062-8F82-4CF5925F9B56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A3D405-E5D4-4CE0-9856-6FB048ADB5F5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AEFAA5-1F5C-435B-8DC7-8E4C9E3D8B16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6AD3A3-9712-4E33-AB0F-98F0A2F592F1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5643F3-155E-4BC7-9C3C-4F429474C23A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06A309-88AA-46DC-9907-A0B32701380C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DD74AA-F50E-4490-BDD1-C3750CCCFA31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34987D-E581-4EE3-B73A-9C255CAE0D74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FB8684-B10F-4296-B6F5-0E1A3CD9E6C8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F1684D-77B6-476D-9251-A7B52B43B40D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1E3623-C880-4B7B-8BEC-BF2BE899D05E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3C3B2E-D879-42E5-BB26-0EFB44B10964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E0BC9B-3D0B-4678-85E7-2F77C65C1A1A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B486E8-D18C-49C7-A15F-034205FA64B3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55B195-7304-4BCA-92CB-616B6436B488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66BD80-7173-48C8-8D8F-7B5C2570284B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0AC95-5DB7-41B3-9DD7-195E6F50FD99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37BD6D-2ED6-40F8-8D23-3F036C3B78CA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8" descr="Background graphic - small top - small file siz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8"/>
          <p:cNvSpPr txBox="1">
            <a:spLocks noChangeArrowheads="1"/>
          </p:cNvSpPr>
          <p:nvPr userDrawn="1"/>
        </p:nvSpPr>
        <p:spPr bwMode="auto">
          <a:xfrm>
            <a:off x="381000" y="76200"/>
            <a:ext cx="8382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0" dirty="0">
                <a:solidFill>
                  <a:srgbClr val="333399"/>
                </a:solidFill>
              </a:rPr>
              <a:t>National Association of Student </a:t>
            </a:r>
            <a:br>
              <a:rPr lang="en-US" sz="2800" b="0" dirty="0">
                <a:solidFill>
                  <a:srgbClr val="333399"/>
                </a:solidFill>
              </a:rPr>
            </a:br>
            <a:r>
              <a:rPr lang="en-US" sz="2800" b="0" dirty="0">
                <a:solidFill>
                  <a:srgbClr val="333399"/>
                </a:solidFill>
              </a:rPr>
              <a:t>Financial Aid Administrators</a:t>
            </a:r>
          </a:p>
        </p:txBody>
      </p:sp>
      <p:sp>
        <p:nvSpPr>
          <p:cNvPr id="5" name="Rectangle 34"/>
          <p:cNvSpPr>
            <a:spLocks noChangeArrowheads="1"/>
          </p:cNvSpPr>
          <p:nvPr userDrawn="1"/>
        </p:nvSpPr>
        <p:spPr bwMode="auto">
          <a:xfrm>
            <a:off x="0" y="5943600"/>
            <a:ext cx="9144000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6" name="Picture 48" descr="nasfaalogo_inv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6172200"/>
            <a:ext cx="3295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7"/>
          <p:cNvSpPr>
            <a:spLocks noChangeArrowheads="1"/>
          </p:cNvSpPr>
          <p:nvPr userDrawn="1"/>
        </p:nvSpPr>
        <p:spPr bwMode="auto">
          <a:xfrm>
            <a:off x="0" y="5638800"/>
            <a:ext cx="16764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400" b="0" dirty="0"/>
              <a:t>© NASFAA </a:t>
            </a:r>
            <a:r>
              <a:rPr lang="en-US" sz="1400" b="0" dirty="0" smtClean="0"/>
              <a:t>2011</a:t>
            </a:r>
            <a:endParaRPr lang="en-US" sz="1400" b="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676400"/>
            <a:ext cx="7772400" cy="33528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1529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41529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0"/>
            <a:ext cx="21145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0"/>
            <a:ext cx="61912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84582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3657600"/>
            <a:ext cx="84582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47800"/>
            <a:ext cx="41529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41529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0" descr="Background graphic - small top - small file size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0" name="Rectangle 76"/>
          <p:cNvSpPr>
            <a:spLocks noChangeArrowheads="1"/>
          </p:cNvSpPr>
          <p:nvPr userDrawn="1"/>
        </p:nvSpPr>
        <p:spPr bwMode="auto">
          <a:xfrm>
            <a:off x="0" y="6096000"/>
            <a:ext cx="9144000" cy="762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458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0" name="Picture 87" descr="nasfaalogo_inv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715000" y="6249988"/>
            <a:ext cx="32956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6"/>
          <p:cNvSpPr>
            <a:spLocks noChangeArrowheads="1"/>
          </p:cNvSpPr>
          <p:nvPr userDrawn="1"/>
        </p:nvSpPr>
        <p:spPr bwMode="auto">
          <a:xfrm>
            <a:off x="6400800" y="5791200"/>
            <a:ext cx="2743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r>
              <a:rPr lang="en-US" sz="1600" b="0" dirty="0"/>
              <a:t>Slide </a:t>
            </a:r>
            <a:fld id="{036C8EEA-BF9E-4B00-9199-9A2573EA00B2}" type="slidenum">
              <a:rPr lang="en-US" sz="1600" b="0"/>
              <a:pPr algn="r">
                <a:defRPr/>
              </a:pPr>
              <a:t>‹#›</a:t>
            </a:fld>
            <a:r>
              <a:rPr lang="en-US" sz="1200" b="0" dirty="0"/>
              <a:t>  </a:t>
            </a:r>
          </a:p>
          <a:p>
            <a:pPr algn="r">
              <a:defRPr/>
            </a:pPr>
            <a:endParaRPr lang="en-US" sz="1200" b="0" dirty="0"/>
          </a:p>
        </p:txBody>
      </p:sp>
      <p:sp>
        <p:nvSpPr>
          <p:cNvPr id="9" name="Rectangle 27"/>
          <p:cNvSpPr>
            <a:spLocks noChangeArrowheads="1"/>
          </p:cNvSpPr>
          <p:nvPr userDrawn="1"/>
        </p:nvSpPr>
        <p:spPr bwMode="auto">
          <a:xfrm>
            <a:off x="0" y="5791200"/>
            <a:ext cx="16764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400" b="0" dirty="0"/>
              <a:t>© NASFAA </a:t>
            </a:r>
            <a:r>
              <a:rPr lang="en-US" sz="1400" b="0" dirty="0" smtClean="0"/>
              <a:t>2011</a:t>
            </a:r>
            <a:endParaRPr lang="en-US" sz="1400" b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</p:sldLayoutIdLst>
  <p:transition spd="med"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33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33339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33339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33339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33339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33339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33339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33339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3333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762000" y="1447800"/>
            <a:ext cx="7772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30000"/>
              </a:spcBef>
              <a:defRPr/>
            </a:pPr>
            <a:r>
              <a:rPr lang="en-US" sz="48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What You </a:t>
            </a:r>
            <a:br>
              <a:rPr lang="en-US" sz="48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Need to Know </a:t>
            </a:r>
            <a:br>
              <a:rPr lang="en-US" sz="48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about Financial </a:t>
            </a:r>
            <a:r>
              <a:rPr lang="en-US" sz="48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Aid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Topics We Will Discuss Tonight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5000"/>
              </a:lnSpc>
            </a:pPr>
            <a:r>
              <a:rPr lang="en-US" sz="3000" dirty="0" smtClean="0"/>
              <a:t>What is financial aid</a:t>
            </a:r>
          </a:p>
          <a:p>
            <a:pPr eaLnBrk="1" hangingPunct="1">
              <a:lnSpc>
                <a:spcPct val="95000"/>
              </a:lnSpc>
            </a:pPr>
            <a:r>
              <a:rPr lang="en-US" sz="3000" dirty="0" smtClean="0"/>
              <a:t>Cost of attendance (COA)</a:t>
            </a:r>
          </a:p>
          <a:p>
            <a:pPr eaLnBrk="1" hangingPunct="1">
              <a:lnSpc>
                <a:spcPct val="95000"/>
              </a:lnSpc>
            </a:pPr>
            <a:r>
              <a:rPr lang="en-US" sz="3000" dirty="0" smtClean="0"/>
              <a:t>Expected Family Contribution (EFC)</a:t>
            </a:r>
          </a:p>
          <a:p>
            <a:pPr eaLnBrk="1" hangingPunct="1">
              <a:lnSpc>
                <a:spcPct val="95000"/>
              </a:lnSpc>
            </a:pPr>
            <a:r>
              <a:rPr lang="en-US" sz="3000" dirty="0" smtClean="0"/>
              <a:t>What is financial need</a:t>
            </a:r>
          </a:p>
          <a:p>
            <a:pPr eaLnBrk="1" hangingPunct="1">
              <a:lnSpc>
                <a:spcPct val="95000"/>
              </a:lnSpc>
            </a:pPr>
            <a:r>
              <a:rPr lang="en-US" sz="3000" dirty="0" smtClean="0"/>
              <a:t>Categories, types, and sources of financial aid</a:t>
            </a:r>
          </a:p>
          <a:p>
            <a:pPr eaLnBrk="1" hangingPunct="1">
              <a:lnSpc>
                <a:spcPct val="95000"/>
              </a:lnSpc>
            </a:pPr>
            <a:r>
              <a:rPr lang="en-US" sz="3000" dirty="0" smtClean="0"/>
              <a:t>Free Application for Federal Student Aid (FAFSA)</a:t>
            </a:r>
          </a:p>
          <a:p>
            <a:pPr eaLnBrk="1" hangingPunct="1">
              <a:lnSpc>
                <a:spcPct val="95000"/>
              </a:lnSpc>
            </a:pPr>
            <a:r>
              <a:rPr lang="en-US" sz="3000" dirty="0" smtClean="0"/>
              <a:t>Special circumstances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Financial Aid?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dirty="0" smtClean="0"/>
              <a:t>Financial aid consists of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funds provided to students and families to help pay for postsecondary educational expenses</a:t>
            </a:r>
          </a:p>
          <a:p>
            <a:pPr marL="0" indent="0"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Cost of Attendance (COA)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229600" cy="4267200"/>
          </a:xfrm>
        </p:spPr>
        <p:txBody>
          <a:bodyPr/>
          <a:lstStyle/>
          <a:p>
            <a:pPr eaLnBrk="1" hangingPunct="1">
              <a:spcBef>
                <a:spcPct val="55000"/>
              </a:spcBef>
              <a:spcAft>
                <a:spcPct val="30000"/>
              </a:spcAft>
            </a:pPr>
            <a:r>
              <a:rPr lang="en-US" dirty="0" smtClean="0"/>
              <a:t>Direct costs</a:t>
            </a:r>
          </a:p>
          <a:p>
            <a:pPr eaLnBrk="1" hangingPunct="1">
              <a:spcBef>
                <a:spcPct val="55000"/>
              </a:spcBef>
              <a:spcAft>
                <a:spcPct val="30000"/>
              </a:spcAft>
            </a:pPr>
            <a:r>
              <a:rPr lang="en-US" dirty="0" smtClean="0"/>
              <a:t>Indirect costs</a:t>
            </a:r>
          </a:p>
          <a:p>
            <a:pPr eaLnBrk="1" hangingPunct="1">
              <a:spcBef>
                <a:spcPct val="55000"/>
              </a:spcBef>
              <a:spcAft>
                <a:spcPct val="30000"/>
              </a:spcAft>
            </a:pPr>
            <a:r>
              <a:rPr lang="en-US" dirty="0" smtClean="0"/>
              <a:t>Direct and indirect costs combined into cost of attendance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spcBef>
                <a:spcPct val="55000"/>
              </a:spcBef>
              <a:spcAft>
                <a:spcPct val="30000"/>
              </a:spcAft>
            </a:pPr>
            <a:r>
              <a:rPr lang="en-US" dirty="0" smtClean="0"/>
              <a:t>Varies widely from college to college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the Expected Family Contribution (EFC)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458200" cy="4419600"/>
          </a:xfrm>
        </p:spPr>
        <p:txBody>
          <a:bodyPr/>
          <a:lstStyle/>
          <a:p>
            <a:pPr eaLnBrk="1" hangingPunct="1">
              <a:lnSpc>
                <a:spcPct val="95000"/>
              </a:lnSpc>
            </a:pPr>
            <a:r>
              <a:rPr lang="en-US" dirty="0" smtClean="0"/>
              <a:t>Amount family can reasonably be expected to contribute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5000"/>
              </a:lnSpc>
            </a:pPr>
            <a:r>
              <a:rPr lang="en-US" dirty="0" smtClean="0"/>
              <a:t>Stays the same regardless of college</a:t>
            </a:r>
          </a:p>
          <a:p>
            <a:pPr eaLnBrk="1" hangingPunct="1">
              <a:lnSpc>
                <a:spcPct val="95000"/>
              </a:lnSpc>
            </a:pPr>
            <a:r>
              <a:rPr lang="en-US" dirty="0" smtClean="0"/>
              <a:t>Two components</a:t>
            </a:r>
          </a:p>
          <a:p>
            <a:pPr marL="798513" lvl="1" indent="-341313" eaLnBrk="1" hangingPunct="1">
              <a:lnSpc>
                <a:spcPct val="95000"/>
              </a:lnSpc>
            </a:pPr>
            <a:r>
              <a:rPr lang="en-US" dirty="0" smtClean="0"/>
              <a:t>Parent contribution</a:t>
            </a:r>
          </a:p>
          <a:p>
            <a:pPr marL="798513" lvl="1" indent="-341313" eaLnBrk="1" hangingPunct="1">
              <a:lnSpc>
                <a:spcPct val="95000"/>
              </a:lnSpc>
            </a:pPr>
            <a:r>
              <a:rPr lang="en-US" dirty="0" smtClean="0"/>
              <a:t>Student contribution</a:t>
            </a:r>
          </a:p>
          <a:p>
            <a:pPr eaLnBrk="1" hangingPunct="1">
              <a:lnSpc>
                <a:spcPct val="95000"/>
              </a:lnSpc>
            </a:pPr>
            <a:r>
              <a:rPr lang="en-US" dirty="0" smtClean="0"/>
              <a:t>Calculated using data from a federal application form and a federal formula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Financial Need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981200"/>
            <a:ext cx="7315200" cy="3581400"/>
          </a:xfrm>
        </p:spPr>
        <p:txBody>
          <a:bodyPr/>
          <a:lstStyle/>
          <a:p>
            <a:pPr eaLnBrk="1" hangingPunct="1">
              <a:spcBef>
                <a:spcPct val="100000"/>
              </a:spcBef>
              <a:buFontTx/>
              <a:buNone/>
            </a:pPr>
            <a:r>
              <a:rPr lang="en-US" smtClean="0">
                <a:ea typeface="ＭＳ Ｐゴシック" pitchFamily="34" charset="-128"/>
              </a:rPr>
              <a:t>		</a:t>
            </a:r>
            <a:r>
              <a:rPr lang="en-US" sz="3400" smtClean="0">
                <a:ea typeface="ＭＳ Ｐゴシック" pitchFamily="34" charset="-128"/>
              </a:rPr>
              <a:t>Cost of Attendance </a:t>
            </a:r>
          </a:p>
          <a:p>
            <a:pPr eaLnBrk="1" hangingPunct="1">
              <a:spcBef>
                <a:spcPct val="100000"/>
              </a:spcBef>
              <a:buFontTx/>
              <a:buNone/>
            </a:pPr>
            <a:r>
              <a:rPr lang="en-US" sz="3400" smtClean="0">
                <a:ea typeface="ＭＳ Ｐゴシック" pitchFamily="34" charset="-128"/>
              </a:rPr>
              <a:t> </a:t>
            </a:r>
            <a:r>
              <a:rPr lang="en-US" sz="3400" smtClean="0">
                <a:cs typeface="Arial" charset="0"/>
              </a:rPr>
              <a:t>–</a:t>
            </a:r>
            <a:r>
              <a:rPr lang="en-US" sz="3400" smtClean="0">
                <a:solidFill>
                  <a:srgbClr val="CC0099"/>
                </a:solidFill>
              </a:rPr>
              <a:t> 	</a:t>
            </a:r>
            <a:r>
              <a:rPr lang="en-US" sz="3400" smtClean="0">
                <a:ea typeface="ＭＳ Ｐゴシック" pitchFamily="34" charset="-128"/>
              </a:rPr>
              <a:t>Expected Family Contribution</a:t>
            </a:r>
          </a:p>
          <a:p>
            <a:pPr eaLnBrk="1" hangingPunct="1">
              <a:spcBef>
                <a:spcPct val="100000"/>
              </a:spcBef>
              <a:buFontTx/>
              <a:buNone/>
            </a:pPr>
            <a:r>
              <a:rPr lang="en-US" sz="3400" smtClean="0">
                <a:ea typeface="ＭＳ Ｐゴシック" pitchFamily="34" charset="-128"/>
              </a:rPr>
              <a:t> = 	Financial Need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990600" y="3886200"/>
            <a:ext cx="7391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Categories of Financial Aid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200000"/>
              </a:spcBef>
            </a:pPr>
            <a:r>
              <a:rPr lang="en-US" dirty="0" smtClean="0"/>
              <a:t>Need-based</a:t>
            </a:r>
          </a:p>
          <a:p>
            <a:pPr eaLnBrk="1" hangingPunct="1">
              <a:spcBef>
                <a:spcPct val="200000"/>
              </a:spcBef>
            </a:pPr>
            <a:r>
              <a:rPr lang="en-US" dirty="0" smtClean="0"/>
              <a:t>Non-need-based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Financial Aid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100000"/>
              </a:spcBef>
            </a:pPr>
            <a:r>
              <a:rPr lang="en-US" smtClean="0"/>
              <a:t>Scholarships</a:t>
            </a:r>
          </a:p>
          <a:p>
            <a:pPr eaLnBrk="1" hangingPunct="1">
              <a:spcBef>
                <a:spcPct val="100000"/>
              </a:spcBef>
            </a:pPr>
            <a:r>
              <a:rPr lang="en-US" smtClean="0"/>
              <a:t>Grants</a:t>
            </a:r>
          </a:p>
          <a:p>
            <a:pPr eaLnBrk="1" hangingPunct="1">
              <a:spcBef>
                <a:spcPct val="100000"/>
              </a:spcBef>
            </a:pPr>
            <a:r>
              <a:rPr lang="en-US" smtClean="0"/>
              <a:t>Loans</a:t>
            </a:r>
          </a:p>
          <a:p>
            <a:pPr eaLnBrk="1" hangingPunct="1">
              <a:spcBef>
                <a:spcPct val="100000"/>
              </a:spcBef>
            </a:pPr>
            <a:r>
              <a:rPr lang="en-US" smtClean="0"/>
              <a:t>Employment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Scholarships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7315200" cy="4267200"/>
          </a:xfrm>
        </p:spPr>
        <p:txBody>
          <a:bodyPr/>
          <a:lstStyle/>
          <a:p>
            <a:pPr marL="347663" indent="-347663" eaLnBrk="1" hangingPunct="1">
              <a:spcBef>
                <a:spcPct val="100000"/>
              </a:spcBef>
            </a:pPr>
            <a:r>
              <a:rPr lang="en-US" smtClean="0"/>
              <a:t>Money that does not have to be paid back</a:t>
            </a:r>
          </a:p>
          <a:p>
            <a:pPr marL="347663" indent="-347663" eaLnBrk="1" hangingPunct="1">
              <a:spcBef>
                <a:spcPct val="100000"/>
              </a:spcBef>
            </a:pPr>
            <a:r>
              <a:rPr lang="en-US" smtClean="0"/>
              <a:t>Awarded on the  basis of merit, skill, or unique characteristic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Grants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7848600" cy="4267200"/>
          </a:xfrm>
        </p:spPr>
        <p:txBody>
          <a:bodyPr/>
          <a:lstStyle/>
          <a:p>
            <a:pPr marL="347663" indent="-347663" eaLnBrk="1" hangingPunct="1">
              <a:spcBef>
                <a:spcPct val="100000"/>
              </a:spcBef>
            </a:pPr>
            <a:r>
              <a:rPr lang="en-US" smtClean="0"/>
              <a:t>Money that</a:t>
            </a:r>
            <a:r>
              <a:rPr lang="en-US" smtClean="0">
                <a:solidFill>
                  <a:srgbClr val="CC0099"/>
                </a:solidFill>
              </a:rPr>
              <a:t> </a:t>
            </a:r>
            <a:r>
              <a:rPr lang="en-US" smtClean="0"/>
              <a:t>does not have to be paid back</a:t>
            </a:r>
          </a:p>
          <a:p>
            <a:pPr marL="347663" indent="-347663" eaLnBrk="1" hangingPunct="1">
              <a:spcBef>
                <a:spcPct val="100000"/>
              </a:spcBef>
            </a:pPr>
            <a:r>
              <a:rPr lang="en-US" smtClean="0"/>
              <a:t>Usually awarded on the basis of financial need</a:t>
            </a:r>
          </a:p>
          <a:p>
            <a:pPr marL="347663" indent="-347663" eaLnBrk="1" hangingPunct="1">
              <a:spcBef>
                <a:spcPct val="100000"/>
              </a:spcBef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Loans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30000"/>
              </a:spcAft>
            </a:pPr>
            <a:r>
              <a:rPr lang="en-US" smtClean="0"/>
              <a:t>Money students and parents borrow to help pay college expenses </a:t>
            </a:r>
          </a:p>
          <a:p>
            <a:pPr eaLnBrk="1" hangingPunct="1">
              <a:spcAft>
                <a:spcPct val="30000"/>
              </a:spcAft>
            </a:pPr>
            <a:r>
              <a:rPr lang="en-US" smtClean="0"/>
              <a:t>Repayment usually begins after education is finished</a:t>
            </a:r>
          </a:p>
          <a:p>
            <a:pPr eaLnBrk="1" hangingPunct="1">
              <a:spcAft>
                <a:spcPct val="30000"/>
              </a:spcAft>
            </a:pPr>
            <a:r>
              <a:rPr lang="en-US" smtClean="0"/>
              <a:t>Only borrow what is really needed</a:t>
            </a:r>
          </a:p>
          <a:p>
            <a:pPr eaLnBrk="1" hangingPunct="1">
              <a:spcAft>
                <a:spcPct val="30000"/>
              </a:spcAft>
            </a:pPr>
            <a:r>
              <a:rPr lang="en-US" smtClean="0"/>
              <a:t>Look at loans as an investment in the future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Employment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spcAft>
                <a:spcPct val="50000"/>
              </a:spcAft>
              <a:buFontTx/>
              <a:buNone/>
              <a:defRPr/>
            </a:pPr>
            <a:r>
              <a:rPr lang="en-US" dirty="0" smtClean="0"/>
              <a:t>Allows student to earn money to help pay educational costs</a:t>
            </a:r>
          </a:p>
          <a:p>
            <a:pPr marL="282575" indent="-341313" eaLnBrk="1" hangingPunct="1">
              <a:spcAft>
                <a:spcPct val="50000"/>
              </a:spcAft>
              <a:defRPr/>
            </a:pPr>
            <a:r>
              <a:rPr lang="en-US" dirty="0" smtClean="0"/>
              <a:t>A paycheck; or</a:t>
            </a:r>
          </a:p>
          <a:p>
            <a:pPr marL="282575" indent="-341313" eaLnBrk="1" hangingPunct="1">
              <a:spcAft>
                <a:spcPct val="30000"/>
              </a:spcAft>
              <a:defRPr/>
            </a:pPr>
            <a:r>
              <a:rPr lang="en-US" dirty="0" smtClean="0"/>
              <a:t>Non-monetary compensation, such as room and board</a:t>
            </a:r>
          </a:p>
          <a:p>
            <a:pPr eaLnBrk="1" hangingPunct="1">
              <a:buFontTx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Sources of Financial Aid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50000"/>
              </a:spcAft>
            </a:pPr>
            <a:r>
              <a:rPr lang="en-US" smtClean="0"/>
              <a:t>Federal government</a:t>
            </a:r>
          </a:p>
          <a:p>
            <a:pPr eaLnBrk="1" hangingPunct="1">
              <a:spcAft>
                <a:spcPct val="50000"/>
              </a:spcAft>
            </a:pPr>
            <a:r>
              <a:rPr lang="en-US" smtClean="0"/>
              <a:t>States</a:t>
            </a:r>
          </a:p>
          <a:p>
            <a:pPr eaLnBrk="1" hangingPunct="1">
              <a:spcAft>
                <a:spcPct val="50000"/>
              </a:spcAft>
            </a:pPr>
            <a:r>
              <a:rPr lang="en-US" smtClean="0"/>
              <a:t>Private sources</a:t>
            </a:r>
          </a:p>
          <a:p>
            <a:pPr eaLnBrk="1" hangingPunct="1">
              <a:spcAft>
                <a:spcPct val="50000"/>
              </a:spcAft>
            </a:pPr>
            <a:r>
              <a:rPr lang="en-US" smtClean="0"/>
              <a:t>Civic organizations and churches</a:t>
            </a:r>
          </a:p>
          <a:p>
            <a:pPr eaLnBrk="1" hangingPunct="1">
              <a:spcAft>
                <a:spcPct val="50000"/>
              </a:spcAft>
            </a:pPr>
            <a:r>
              <a:rPr lang="en-US" smtClean="0"/>
              <a:t>Employers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Federal Government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100000"/>
              </a:spcBef>
            </a:pPr>
            <a:r>
              <a:rPr lang="en-US" smtClean="0"/>
              <a:t>Largest source of financial aid</a:t>
            </a:r>
          </a:p>
          <a:p>
            <a:pPr eaLnBrk="1" hangingPunct="1">
              <a:spcBef>
                <a:spcPct val="100000"/>
              </a:spcBef>
            </a:pPr>
            <a:r>
              <a:rPr lang="en-US" smtClean="0"/>
              <a:t>Aid awarded primarily on the basis of financial need</a:t>
            </a:r>
          </a:p>
          <a:p>
            <a:pPr eaLnBrk="1" hangingPunct="1">
              <a:spcBef>
                <a:spcPct val="100000"/>
              </a:spcBef>
            </a:pPr>
            <a:r>
              <a:rPr lang="en-US" smtClean="0"/>
              <a:t>Must apply every year using the Free Application for Federal Student Aid (FAFSA)</a:t>
            </a:r>
          </a:p>
          <a:p>
            <a:pPr eaLnBrk="1" hangingPunct="1">
              <a:spcBef>
                <a:spcPct val="100000"/>
              </a:spcBef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Common Federal Aid Programs</a:t>
            </a:r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447800"/>
            <a:ext cx="4267200" cy="4267200"/>
          </a:xfrm>
        </p:spPr>
        <p:txBody>
          <a:bodyPr/>
          <a:lstStyle/>
          <a:p>
            <a:pPr eaLnBrk="1" hangingPunct="1">
              <a:spcBef>
                <a:spcPts val="2400"/>
              </a:spcBef>
            </a:pPr>
            <a:r>
              <a:rPr lang="en-US" sz="2600" dirty="0" smtClean="0"/>
              <a:t>Federal Pell Grant</a:t>
            </a:r>
          </a:p>
          <a:p>
            <a:pPr eaLnBrk="1" hangingPunct="1">
              <a:spcBef>
                <a:spcPts val="2400"/>
              </a:spcBef>
            </a:pPr>
            <a:r>
              <a:rPr lang="en-US" sz="2600" dirty="0" smtClean="0"/>
              <a:t>Teacher Education Assistance for College and Higher Education Grant</a:t>
            </a:r>
          </a:p>
          <a:p>
            <a:pPr eaLnBrk="1" hangingPunct="1">
              <a:spcBef>
                <a:spcPts val="2400"/>
              </a:spcBef>
            </a:pPr>
            <a:r>
              <a:rPr lang="en-US" sz="2600" dirty="0" smtClean="0"/>
              <a:t>Federal Supplemental Educational Opportunity Grant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</p:txBody>
      </p:sp>
      <p:sp>
        <p:nvSpPr>
          <p:cNvPr id="17412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447800"/>
            <a:ext cx="3886200" cy="4267200"/>
          </a:xfrm>
        </p:spPr>
        <p:txBody>
          <a:bodyPr/>
          <a:lstStyle/>
          <a:p>
            <a:pPr eaLnBrk="1" hangingPunct="1">
              <a:spcBef>
                <a:spcPts val="2400"/>
              </a:spcBef>
            </a:pPr>
            <a:r>
              <a:rPr lang="en-US" sz="2600" dirty="0" smtClean="0"/>
              <a:t>Federal Perkins Loan</a:t>
            </a:r>
          </a:p>
          <a:p>
            <a:pPr eaLnBrk="1" hangingPunct="1">
              <a:spcBef>
                <a:spcPts val="2400"/>
              </a:spcBef>
            </a:pPr>
            <a:r>
              <a:rPr lang="en-US" sz="2600" dirty="0" smtClean="0"/>
              <a:t>Federal Work-Study</a:t>
            </a:r>
          </a:p>
          <a:p>
            <a:pPr eaLnBrk="1" hangingPunct="1">
              <a:spcBef>
                <a:spcPts val="2400"/>
              </a:spcBef>
            </a:pPr>
            <a:r>
              <a:rPr lang="en-US" sz="2600" dirty="0" smtClean="0"/>
              <a:t>Subsidized and Unsubsidized Loans</a:t>
            </a:r>
          </a:p>
          <a:p>
            <a:pPr eaLnBrk="1" hangingPunct="1">
              <a:spcBef>
                <a:spcPts val="2400"/>
              </a:spcBef>
            </a:pPr>
            <a:r>
              <a:rPr lang="en-US" sz="2600" dirty="0" smtClean="0"/>
              <a:t>PLUS Loans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States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35000"/>
              </a:spcBef>
              <a:spcAft>
                <a:spcPct val="30000"/>
              </a:spcAft>
            </a:pPr>
            <a:r>
              <a:rPr lang="en-US" smtClean="0"/>
              <a:t>Residency requirements</a:t>
            </a:r>
          </a:p>
          <a:p>
            <a:pPr eaLnBrk="1" hangingPunct="1">
              <a:spcBef>
                <a:spcPct val="35000"/>
              </a:spcBef>
              <a:spcAft>
                <a:spcPct val="30000"/>
              </a:spcAft>
            </a:pPr>
            <a:r>
              <a:rPr lang="en-US" smtClean="0"/>
              <a:t>Award aid on the basis of both merit and need</a:t>
            </a:r>
          </a:p>
          <a:p>
            <a:pPr eaLnBrk="1" hangingPunct="1">
              <a:spcBef>
                <a:spcPct val="35000"/>
              </a:spcBef>
              <a:spcAft>
                <a:spcPct val="30000"/>
              </a:spcAft>
            </a:pPr>
            <a:r>
              <a:rPr lang="en-US" smtClean="0"/>
              <a:t>Use information from the FAFSA</a:t>
            </a:r>
          </a:p>
          <a:p>
            <a:pPr eaLnBrk="1" hangingPunct="1">
              <a:spcBef>
                <a:spcPct val="35000"/>
              </a:spcBef>
              <a:spcAft>
                <a:spcPct val="30000"/>
              </a:spcAft>
            </a:pPr>
            <a:r>
              <a:rPr lang="en-US" smtClean="0"/>
              <a:t>Deadlines vary by state; check paper FAFSA or FAFSA on the Web site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Private Sources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77200" cy="4267200"/>
          </a:xfrm>
        </p:spPr>
        <p:txBody>
          <a:bodyPr/>
          <a:lstStyle/>
          <a:p>
            <a:pPr eaLnBrk="1" hangingPunct="1">
              <a:spcBef>
                <a:spcPct val="100000"/>
              </a:spcBef>
            </a:pPr>
            <a:r>
              <a:rPr lang="en-US" smtClean="0"/>
              <a:t>Foundations, businesses, charitable organizations</a:t>
            </a:r>
          </a:p>
          <a:p>
            <a:pPr eaLnBrk="1" hangingPunct="1">
              <a:spcBef>
                <a:spcPts val="2400"/>
              </a:spcBef>
            </a:pPr>
            <a:r>
              <a:rPr lang="en-US" smtClean="0"/>
              <a:t>Deadlines and application procedures vary widely</a:t>
            </a:r>
          </a:p>
          <a:p>
            <a:pPr eaLnBrk="1" hangingPunct="1">
              <a:spcBef>
                <a:spcPts val="2400"/>
              </a:spcBef>
            </a:pPr>
            <a:r>
              <a:rPr lang="en-US" smtClean="0"/>
              <a:t>Begin researching private aid sources early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Civic Organizations and Churches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70000"/>
              </a:spcBef>
            </a:pPr>
            <a:r>
              <a:rPr lang="en-US" dirty="0" smtClean="0"/>
              <a:t>Research what is available in community</a:t>
            </a:r>
          </a:p>
          <a:p>
            <a:pPr eaLnBrk="1" hangingPunct="1">
              <a:spcBef>
                <a:spcPct val="70000"/>
              </a:spcBef>
            </a:pPr>
            <a:r>
              <a:rPr lang="en-US" dirty="0" smtClean="0"/>
              <a:t>To what organizations and churches do student and family belong?</a:t>
            </a:r>
          </a:p>
          <a:p>
            <a:pPr eaLnBrk="1" hangingPunct="1">
              <a:spcBef>
                <a:spcPct val="70000"/>
              </a:spcBef>
            </a:pPr>
            <a:r>
              <a:rPr lang="en-US" dirty="0" smtClean="0"/>
              <a:t>Application process usually spring of senior year</a:t>
            </a:r>
          </a:p>
          <a:p>
            <a:pPr eaLnBrk="1" hangingPunct="1">
              <a:spcBef>
                <a:spcPct val="70000"/>
              </a:spcBef>
            </a:pPr>
            <a:r>
              <a:rPr lang="en-US" dirty="0" smtClean="0"/>
              <a:t>Small scholarships add up!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Employers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153400" cy="4267200"/>
          </a:xfrm>
        </p:spPr>
        <p:txBody>
          <a:bodyPr/>
          <a:lstStyle/>
          <a:p>
            <a:pPr eaLnBrk="1" hangingPunct="1">
              <a:spcBef>
                <a:spcPct val="100000"/>
              </a:spcBef>
            </a:pPr>
            <a:r>
              <a:rPr lang="en-US" smtClean="0"/>
              <a:t>Companies may have scholarships available to the children of employees</a:t>
            </a:r>
          </a:p>
          <a:p>
            <a:pPr eaLnBrk="1" hangingPunct="1">
              <a:spcBef>
                <a:spcPct val="100000"/>
              </a:spcBef>
            </a:pPr>
            <a:r>
              <a:rPr lang="en-US" smtClean="0"/>
              <a:t>Companies may have educational benefits for their employees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Free Application for Federal Student Aid (FAFSA)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standard form that collects demographic and financial information about the student and family</a:t>
            </a:r>
          </a:p>
          <a:p>
            <a:pPr eaLnBrk="1" hangingPunct="1">
              <a:spcBef>
                <a:spcPct val="100000"/>
              </a:spcBef>
            </a:pPr>
            <a:r>
              <a:rPr lang="en-US" smtClean="0"/>
              <a:t>May be filed electronically or using paper form</a:t>
            </a:r>
          </a:p>
          <a:p>
            <a:pPr marL="682625" lvl="1" indent="-341313" eaLnBrk="1" hangingPunct="1">
              <a:spcBef>
                <a:spcPct val="40000"/>
              </a:spcBef>
            </a:pPr>
            <a:r>
              <a:rPr lang="en-US" sz="3000" smtClean="0"/>
              <a:t>Available in English and Spanish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FAFSA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Information used to calculate the Expected Family Contribution or EFC</a:t>
            </a:r>
          </a:p>
          <a:p>
            <a:pPr marL="682625" lvl="1" indent="-341313" eaLnBrk="1" hangingPunct="1">
              <a:spcBef>
                <a:spcPct val="40000"/>
              </a:spcBef>
            </a:pPr>
            <a:r>
              <a:rPr lang="en-US" smtClean="0"/>
              <a:t>The amount of money a student and his or her family may reasonably be expected to contribute towards the cost of the student’s education for an academic year</a:t>
            </a:r>
          </a:p>
          <a:p>
            <a:pPr eaLnBrk="1" hangingPunct="1">
              <a:spcBef>
                <a:spcPct val="75000"/>
              </a:spcBef>
            </a:pPr>
            <a:r>
              <a:rPr lang="en-US" smtClean="0"/>
              <a:t>Colleges use EFC to award financial aid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FAFSA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610600" cy="42672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dirty="0" smtClean="0"/>
              <a:t>May be filed at any time during an academic year, but no earlier than the January 1</a:t>
            </a:r>
            <a:r>
              <a:rPr lang="en-US" baseline="30000" dirty="0" smtClean="0"/>
              <a:t>st</a:t>
            </a:r>
            <a:r>
              <a:rPr lang="en-US" dirty="0" smtClean="0"/>
              <a:t> prior to the academic year for which the student requests aid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 smtClean="0"/>
              <a:t>For the 2012–13 academic year, the FAFSA may be filed beginning January 1, 2012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 smtClean="0"/>
              <a:t>Colleges may set FAFSA filing deadlines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FAFSA on the Web</a:t>
            </a:r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2895600"/>
            <a:ext cx="8458200" cy="2819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2800" dirty="0" smtClean="0"/>
              <a:t>Website: www.fafsa.gov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2800" dirty="0" smtClean="0"/>
              <a:t>2012–13 FAFSA on the Web available on </a:t>
            </a:r>
            <a:br>
              <a:rPr lang="en-US" sz="2800" dirty="0" smtClean="0"/>
            </a:br>
            <a:r>
              <a:rPr lang="en-US" sz="2800" dirty="0" smtClean="0"/>
              <a:t>January 1, 2012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2800" dirty="0" smtClean="0"/>
              <a:t>FAFSA on the Web Worksheet:</a:t>
            </a:r>
          </a:p>
          <a:p>
            <a:pPr marL="682625" lvl="1" indent="-341313"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2600" dirty="0" smtClean="0"/>
              <a:t>Used as “pre-application” worksheet</a:t>
            </a:r>
            <a:endParaRPr lang="en-US" sz="2600" baseline="30000" dirty="0" smtClean="0"/>
          </a:p>
          <a:p>
            <a:pPr marL="682625" lvl="1" indent="-341313" eaLnBrk="1" hangingPunct="1">
              <a:lnSpc>
                <a:spcPct val="90000"/>
              </a:lnSpc>
              <a:spcBef>
                <a:spcPct val="25000"/>
              </a:spcBef>
            </a:pPr>
            <a:r>
              <a:rPr lang="en-US" sz="2600" dirty="0" smtClean="0"/>
              <a:t>Questions follow order of FAFSA on the Web</a:t>
            </a:r>
          </a:p>
        </p:txBody>
      </p:sp>
      <p:pic>
        <p:nvPicPr>
          <p:cNvPr id="8" name="Content Placeholder 7" descr="FOTW Banner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81000" y="1066800"/>
            <a:ext cx="8458200" cy="1524000"/>
          </a:xfr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FAFSA on the Web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458200" cy="4419600"/>
          </a:xfrm>
        </p:spPr>
        <p:txBody>
          <a:bodyPr/>
          <a:lstStyle/>
          <a:p>
            <a:pPr eaLnBrk="1" hangingPunct="1">
              <a:spcBef>
                <a:spcPts val="1800"/>
              </a:spcBef>
              <a:buFontTx/>
              <a:buNone/>
            </a:pPr>
            <a:r>
              <a:rPr lang="en-US" dirty="0" smtClean="0"/>
              <a:t>Good reasons to file electronically:</a:t>
            </a:r>
          </a:p>
          <a:p>
            <a:pPr eaLnBrk="1" hangingPunct="1">
              <a:spcBef>
                <a:spcPts val="1800"/>
              </a:spcBef>
            </a:pPr>
            <a:r>
              <a:rPr lang="en-US" dirty="0" smtClean="0"/>
              <a:t>Built-in edits to prevent costly errors</a:t>
            </a:r>
          </a:p>
          <a:p>
            <a:pPr eaLnBrk="1" hangingPunct="1">
              <a:spcBef>
                <a:spcPts val="1800"/>
              </a:spcBef>
            </a:pPr>
            <a:r>
              <a:rPr lang="en-US" dirty="0" smtClean="0"/>
              <a:t>Skip logic allows student and/or parent to skip unnecessary questions</a:t>
            </a:r>
          </a:p>
          <a:p>
            <a:pPr eaLnBrk="1" hangingPunct="1">
              <a:spcBef>
                <a:spcPts val="1800"/>
              </a:spcBef>
            </a:pPr>
            <a:r>
              <a:rPr lang="en-US" dirty="0" smtClean="0"/>
              <a:t>Option to use Internal Revenue Service (IRS) data retrieval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FAFSA on the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Good reasons to file electronically:</a:t>
            </a:r>
          </a:p>
          <a:p>
            <a:pPr eaLnBrk="1" hangingPunct="1">
              <a:spcBef>
                <a:spcPct val="30000"/>
              </a:spcBef>
            </a:pPr>
            <a:r>
              <a:rPr lang="en-US" dirty="0" smtClean="0"/>
              <a:t>More timely submission of original application and any necessary corrections</a:t>
            </a:r>
          </a:p>
          <a:p>
            <a:pPr eaLnBrk="1" hangingPunct="1">
              <a:spcBef>
                <a:spcPct val="30000"/>
              </a:spcBef>
            </a:pPr>
            <a:r>
              <a:rPr lang="en-US" dirty="0" smtClean="0"/>
              <a:t>More detailed instructions and “help” for common questions</a:t>
            </a:r>
          </a:p>
          <a:p>
            <a:pPr eaLnBrk="1" hangingPunct="1">
              <a:spcBef>
                <a:spcPct val="30000"/>
              </a:spcBef>
            </a:pPr>
            <a:r>
              <a:rPr lang="en-US" dirty="0" smtClean="0"/>
              <a:t>Ability to check application status on-line</a:t>
            </a:r>
          </a:p>
          <a:p>
            <a:pPr eaLnBrk="1" hangingPunct="1">
              <a:spcBef>
                <a:spcPct val="30000"/>
              </a:spcBef>
            </a:pPr>
            <a:r>
              <a:rPr lang="en-US" dirty="0" smtClean="0"/>
              <a:t>Simplified application process in the future</a:t>
            </a:r>
          </a:p>
        </p:txBody>
      </p:sp>
    </p:spTree>
  </p:cSld>
  <p:clrMapOvr>
    <a:masterClrMapping/>
  </p:clrMapOvr>
  <p:transition spd="med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IRS Data Retrieval 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While completing FOTW, applicant may submit real-time request to IRS for tax data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IRS will authenticate taxpayer’s identity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If match found, IRS sends real-time results to applicant in new window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Applicant chooses whether or not to transfer data to FOTW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IRS Data Retrieval 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0"/>
              </a:spcBef>
            </a:pPr>
            <a:r>
              <a:rPr lang="en-US" dirty="0" smtClean="0"/>
              <a:t>Available early February 2012 for 2012–13 processing cycle</a:t>
            </a:r>
          </a:p>
          <a:p>
            <a:pPr>
              <a:spcBef>
                <a:spcPts val="3000"/>
              </a:spcBef>
            </a:pPr>
            <a:r>
              <a:rPr lang="en-US" dirty="0" smtClean="0"/>
              <a:t>Participation is voluntary</a:t>
            </a:r>
          </a:p>
          <a:p>
            <a:pPr>
              <a:spcBef>
                <a:spcPts val="3000"/>
              </a:spcBef>
            </a:pPr>
            <a:r>
              <a:rPr lang="en-US" dirty="0" smtClean="0"/>
              <a:t>Reduces documents requested by financial aid office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Federal Student Aid Personal Identification Number (FSA PIN)</a:t>
            </a:r>
          </a:p>
        </p:txBody>
      </p:sp>
      <p:sp>
        <p:nvSpPr>
          <p:cNvPr id="2969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95400"/>
            <a:ext cx="4152900" cy="4572000"/>
          </a:xfrm>
        </p:spPr>
        <p:txBody>
          <a:bodyPr/>
          <a:lstStyle/>
          <a:p>
            <a:pPr eaLnBrk="1" hangingPunct="1">
              <a:spcBef>
                <a:spcPts val="1800"/>
              </a:spcBef>
            </a:pPr>
            <a:r>
              <a:rPr lang="en-US" sz="2500" dirty="0" smtClean="0"/>
              <a:t>Website: </a:t>
            </a:r>
            <a:r>
              <a:rPr lang="en-US" sz="2500" dirty="0" smtClean="0">
                <a:solidFill>
                  <a:srgbClr val="0066FF"/>
                </a:solidFill>
              </a:rPr>
              <a:t>www.pin.ed.gov</a:t>
            </a:r>
          </a:p>
          <a:p>
            <a:pPr eaLnBrk="1" hangingPunct="1">
              <a:spcBef>
                <a:spcPts val="1800"/>
              </a:spcBef>
            </a:pPr>
            <a:r>
              <a:rPr lang="en-US" sz="2500" dirty="0" smtClean="0"/>
              <a:t>Sign FAFSA electronically</a:t>
            </a:r>
          </a:p>
          <a:p>
            <a:pPr eaLnBrk="1" hangingPunct="1">
              <a:spcBef>
                <a:spcPts val="1800"/>
              </a:spcBef>
            </a:pPr>
            <a:r>
              <a:rPr lang="en-US" sz="2500" dirty="0" smtClean="0"/>
              <a:t>Not required, but speeds processing</a:t>
            </a:r>
          </a:p>
          <a:p>
            <a:pPr eaLnBrk="1" hangingPunct="1">
              <a:spcBef>
                <a:spcPts val="1800"/>
              </a:spcBef>
            </a:pPr>
            <a:r>
              <a:rPr lang="en-US" sz="2500" dirty="0" smtClean="0"/>
              <a:t>May be used by students and parents throughout aid process, including subsequent school years</a:t>
            </a:r>
            <a:endParaRPr lang="en-US" sz="2400" dirty="0" smtClean="0"/>
          </a:p>
        </p:txBody>
      </p:sp>
      <p:pic>
        <p:nvPicPr>
          <p:cNvPr id="29700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748463" y="3567113"/>
            <a:ext cx="28575" cy="28575"/>
          </a:xfrm>
        </p:spPr>
      </p:pic>
      <p:pic>
        <p:nvPicPr>
          <p:cNvPr id="2970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7713" y="3414713"/>
            <a:ext cx="28575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10"/>
          <p:cNvPicPr>
            <a:picLocks noChangeAspect="1" noChangeArrowheads="1"/>
          </p:cNvPicPr>
          <p:nvPr/>
        </p:nvPicPr>
        <p:blipFill>
          <a:blip r:embed="rId4" cstate="print"/>
          <a:srcRect r="11765"/>
          <a:stretch>
            <a:fillRect/>
          </a:stretch>
        </p:blipFill>
        <p:spPr bwMode="auto">
          <a:xfrm>
            <a:off x="4800600" y="1066800"/>
            <a:ext cx="3962400" cy="450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FAFSA on the Web Worksheet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447800"/>
            <a:ext cx="8305800" cy="4267200"/>
          </a:xfrm>
        </p:spPr>
        <p:txBody>
          <a:bodyPr/>
          <a:lstStyle/>
          <a:p>
            <a:pPr marL="0" indent="0" eaLnBrk="1" hangingPunct="1">
              <a:spcBef>
                <a:spcPct val="90000"/>
              </a:spcBef>
              <a:buFontTx/>
              <a:buNone/>
              <a:tabLst>
                <a:tab pos="350838" algn="l"/>
              </a:tabLst>
            </a:pPr>
            <a:endParaRPr lang="en-US" sz="2800" dirty="0" smtClean="0"/>
          </a:p>
          <a:p>
            <a:pPr marL="0" indent="0" eaLnBrk="1" hangingPunct="1">
              <a:spcBef>
                <a:spcPct val="90000"/>
              </a:spcBef>
              <a:buFontTx/>
              <a:buNone/>
              <a:tabLst>
                <a:tab pos="350838" algn="l"/>
              </a:tabLst>
            </a:pPr>
            <a:endParaRPr lang="en-US" sz="2800" dirty="0" smtClean="0"/>
          </a:p>
          <a:p>
            <a:pPr marL="0" indent="0" eaLnBrk="1" hangingPunct="1">
              <a:spcBef>
                <a:spcPts val="1800"/>
              </a:spcBef>
              <a:buFontTx/>
              <a:buNone/>
              <a:tabLst>
                <a:tab pos="350838" algn="l"/>
              </a:tabLst>
            </a:pPr>
            <a:r>
              <a:rPr lang="en-US" sz="2800" dirty="0" smtClean="0"/>
              <a:t>2012–13 FAFSA on the Web Worksheet—</a:t>
            </a:r>
            <a:br>
              <a:rPr lang="en-US" sz="2800" dirty="0" smtClean="0"/>
            </a:br>
            <a:r>
              <a:rPr lang="en-US" sz="2800" dirty="0" smtClean="0"/>
              <a:t>4-page booklet containing:</a:t>
            </a:r>
          </a:p>
          <a:p>
            <a:pPr marL="0" indent="0" eaLnBrk="1" hangingPunct="1">
              <a:spcBef>
                <a:spcPts val="2400"/>
              </a:spcBef>
              <a:tabLst>
                <a:tab pos="350838" algn="l"/>
              </a:tabLst>
            </a:pPr>
            <a:r>
              <a:rPr lang="en-US" sz="2800" dirty="0" smtClean="0"/>
              <a:t>	Instructions</a:t>
            </a:r>
          </a:p>
          <a:p>
            <a:pPr marL="0" indent="0" eaLnBrk="1" hangingPunct="1">
              <a:spcBef>
                <a:spcPts val="2400"/>
              </a:spcBef>
              <a:tabLst>
                <a:tab pos="350838" algn="l"/>
              </a:tabLst>
            </a:pPr>
            <a:r>
              <a:rPr lang="en-US" sz="2800" dirty="0" smtClean="0"/>
              <a:t>	22 questions in 4 sections</a:t>
            </a:r>
          </a:p>
        </p:txBody>
      </p:sp>
      <p:pic>
        <p:nvPicPr>
          <p:cNvPr id="5" name="Picture 4" descr="FOTW Worksheet Bann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219200"/>
            <a:ext cx="8239125" cy="144780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FOTW Worksheet: Section 1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75000"/>
              </a:spcBef>
              <a:buFontTx/>
              <a:buNone/>
            </a:pPr>
            <a:r>
              <a:rPr lang="en-US" smtClean="0"/>
              <a:t>General student information:</a:t>
            </a:r>
            <a:r>
              <a:rPr lang="en-US" smtClean="0">
                <a:solidFill>
                  <a:srgbClr val="FF0000"/>
                </a:solidFill>
              </a:rPr>
              <a:t> </a:t>
            </a:r>
            <a:endParaRPr lang="en-US" smtClean="0"/>
          </a:p>
          <a:p>
            <a:pPr eaLnBrk="1" hangingPunct="1">
              <a:spcBef>
                <a:spcPts val="3000"/>
              </a:spcBef>
            </a:pPr>
            <a:r>
              <a:rPr lang="en-US" smtClean="0"/>
              <a:t>Social Security Number</a:t>
            </a:r>
          </a:p>
          <a:p>
            <a:pPr eaLnBrk="1" hangingPunct="1">
              <a:spcBef>
                <a:spcPts val="3000"/>
              </a:spcBef>
            </a:pPr>
            <a:r>
              <a:rPr lang="en-US" smtClean="0"/>
              <a:t>Citizenship status</a:t>
            </a:r>
          </a:p>
          <a:p>
            <a:pPr eaLnBrk="1" hangingPunct="1">
              <a:spcBef>
                <a:spcPts val="3000"/>
              </a:spcBef>
            </a:pPr>
            <a:r>
              <a:rPr lang="en-US" smtClean="0"/>
              <a:t>Drug convictions</a:t>
            </a:r>
          </a:p>
          <a:p>
            <a:pPr eaLnBrk="1" hangingPunct="1">
              <a:spcBef>
                <a:spcPts val="3000"/>
              </a:spcBef>
            </a:pPr>
            <a:r>
              <a:rPr lang="en-US" smtClean="0"/>
              <a:t>Selective Service registration</a:t>
            </a:r>
          </a:p>
          <a:p>
            <a:pPr eaLnBrk="1" hangingPunct="1">
              <a:spcBef>
                <a:spcPct val="75000"/>
              </a:spcBef>
              <a:buFontTx/>
              <a:buNone/>
            </a:pPr>
            <a:endParaRPr lang="en-US" sz="3600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FOTW Worksheet: Section 2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105000"/>
              </a:spcBef>
              <a:buFontTx/>
              <a:buNone/>
            </a:pPr>
            <a:r>
              <a:rPr lang="en-US" smtClean="0"/>
              <a:t>Student’s dependency status:</a:t>
            </a:r>
          </a:p>
          <a:p>
            <a:pPr eaLnBrk="1" hangingPunct="1">
              <a:spcBef>
                <a:spcPct val="105000"/>
              </a:spcBef>
            </a:pPr>
            <a:r>
              <a:rPr lang="en-US" smtClean="0"/>
              <a:t>If all “No” responses, student is dependent</a:t>
            </a:r>
          </a:p>
          <a:p>
            <a:pPr eaLnBrk="1" hangingPunct="1">
              <a:spcBef>
                <a:spcPct val="105000"/>
              </a:spcBef>
            </a:pPr>
            <a:r>
              <a:rPr lang="en-US" smtClean="0"/>
              <a:t>If “Yes” to any question, student is independent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FOTW Worksheet: Section 3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spcBef>
                <a:spcPts val="3000"/>
              </a:spcBef>
              <a:buFontTx/>
              <a:buNone/>
              <a:defRPr/>
            </a:pPr>
            <a:r>
              <a:rPr lang="en-US" dirty="0" smtClean="0"/>
              <a:t>Information about the parents of dependent students:</a:t>
            </a:r>
          </a:p>
          <a:p>
            <a:pPr eaLnBrk="1" hangingPunct="1">
              <a:spcBef>
                <a:spcPts val="3000"/>
              </a:spcBef>
              <a:tabLst>
                <a:tab pos="292100" algn="l"/>
              </a:tabLst>
              <a:defRPr/>
            </a:pPr>
            <a:r>
              <a:rPr lang="en-US" dirty="0" smtClean="0"/>
              <a:t>Tax, income, and other financial information</a:t>
            </a:r>
          </a:p>
          <a:p>
            <a:pPr eaLnBrk="1" hangingPunct="1">
              <a:spcBef>
                <a:spcPts val="3000"/>
              </a:spcBef>
              <a:defRPr/>
            </a:pPr>
            <a:r>
              <a:rPr lang="en-US" dirty="0" smtClean="0"/>
              <a:t>Dislocated worker status</a:t>
            </a:r>
          </a:p>
          <a:p>
            <a:pPr eaLnBrk="1" hangingPunct="1">
              <a:spcBef>
                <a:spcPts val="3000"/>
              </a:spcBef>
              <a:defRPr/>
            </a:pPr>
            <a:r>
              <a:rPr lang="en-US" dirty="0" smtClean="0"/>
              <a:t>Assets</a:t>
            </a:r>
          </a:p>
          <a:p>
            <a:pPr eaLnBrk="1" hangingPunct="1">
              <a:spcBef>
                <a:spcPts val="3000"/>
              </a:spcBef>
              <a:buFontTx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FOTW Worksheet: Section 4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3600"/>
              </a:spcBef>
              <a:buFontTx/>
              <a:buNone/>
            </a:pPr>
            <a:r>
              <a:rPr lang="en-US" dirty="0" smtClean="0"/>
              <a:t>Information about the student (and spouse):</a:t>
            </a:r>
          </a:p>
          <a:p>
            <a:pPr eaLnBrk="1" hangingPunct="1">
              <a:spcBef>
                <a:spcPts val="3600"/>
              </a:spcBef>
            </a:pPr>
            <a:r>
              <a:rPr lang="en-US" dirty="0" smtClean="0"/>
              <a:t>Tax, income, and other financial information</a:t>
            </a:r>
          </a:p>
          <a:p>
            <a:pPr eaLnBrk="1" hangingPunct="1">
              <a:spcBef>
                <a:spcPts val="3600"/>
              </a:spcBef>
            </a:pPr>
            <a:r>
              <a:rPr lang="en-US" dirty="0" smtClean="0"/>
              <a:t>Dislocated worker status</a:t>
            </a:r>
          </a:p>
          <a:p>
            <a:pPr eaLnBrk="1" hangingPunct="1">
              <a:spcBef>
                <a:spcPts val="3600"/>
              </a:spcBef>
            </a:pPr>
            <a:r>
              <a:rPr lang="en-US" dirty="0" smtClean="0"/>
              <a:t>Assets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Additional Information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College and housing information</a:t>
            </a:r>
          </a:p>
          <a:p>
            <a:pPr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 spd="med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Signatures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smtClean="0"/>
              <a:t>Required</a:t>
            </a:r>
          </a:p>
          <a:p>
            <a:pPr marL="682625" lvl="1" indent="-341313"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smtClean="0"/>
              <a:t>Student</a:t>
            </a:r>
          </a:p>
          <a:p>
            <a:pPr marL="682625" lvl="1" indent="-341313"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smtClean="0"/>
              <a:t>One parent (dependent students)</a:t>
            </a:r>
          </a:p>
          <a:p>
            <a:pPr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smtClean="0"/>
              <a:t>Format</a:t>
            </a:r>
          </a:p>
          <a:p>
            <a:pPr marL="682625" lvl="1" indent="-341313"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smtClean="0"/>
              <a:t>Electronic using PIN</a:t>
            </a:r>
          </a:p>
          <a:p>
            <a:pPr marL="682625" lvl="1" indent="-341313"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smtClean="0"/>
              <a:t>Signature page</a:t>
            </a:r>
          </a:p>
          <a:p>
            <a:pPr marL="682625" lvl="1" indent="-341313"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smtClean="0"/>
              <a:t>Paper FAFSA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Frequent FAFSA Errors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15000"/>
              </a:spcBef>
            </a:pPr>
            <a:r>
              <a:rPr lang="en-US" smtClean="0"/>
              <a:t>Social Security Numbers</a:t>
            </a:r>
          </a:p>
          <a:p>
            <a:pPr eaLnBrk="1" hangingPunct="1">
              <a:lnSpc>
                <a:spcPct val="90000"/>
              </a:lnSpc>
              <a:spcBef>
                <a:spcPct val="15000"/>
              </a:spcBef>
            </a:pPr>
            <a:r>
              <a:rPr lang="en-US" smtClean="0"/>
              <a:t>Divorced/remarried parental information</a:t>
            </a:r>
          </a:p>
          <a:p>
            <a:pPr eaLnBrk="1" hangingPunct="1">
              <a:lnSpc>
                <a:spcPct val="90000"/>
              </a:lnSpc>
              <a:spcBef>
                <a:spcPct val="15000"/>
              </a:spcBef>
            </a:pPr>
            <a:r>
              <a:rPr lang="en-US" smtClean="0"/>
              <a:t>Income earned by parents/stepparents</a:t>
            </a:r>
          </a:p>
          <a:p>
            <a:pPr eaLnBrk="1" hangingPunct="1">
              <a:lnSpc>
                <a:spcPct val="90000"/>
              </a:lnSpc>
              <a:spcBef>
                <a:spcPct val="15000"/>
              </a:spcBef>
            </a:pPr>
            <a:r>
              <a:rPr lang="en-US" smtClean="0"/>
              <a:t>Untaxed income</a:t>
            </a:r>
          </a:p>
          <a:p>
            <a:pPr eaLnBrk="1" hangingPunct="1">
              <a:lnSpc>
                <a:spcPct val="90000"/>
              </a:lnSpc>
              <a:spcBef>
                <a:spcPct val="15000"/>
              </a:spcBef>
            </a:pPr>
            <a:r>
              <a:rPr lang="en-US" smtClean="0"/>
              <a:t>U.S. income taxes paid </a:t>
            </a:r>
          </a:p>
          <a:p>
            <a:pPr eaLnBrk="1" hangingPunct="1">
              <a:lnSpc>
                <a:spcPct val="90000"/>
              </a:lnSpc>
              <a:spcBef>
                <a:spcPct val="15000"/>
              </a:spcBef>
            </a:pPr>
            <a:r>
              <a:rPr lang="en-US" smtClean="0"/>
              <a:t>Household size</a:t>
            </a:r>
          </a:p>
          <a:p>
            <a:pPr eaLnBrk="1" hangingPunct="1">
              <a:lnSpc>
                <a:spcPct val="90000"/>
              </a:lnSpc>
              <a:spcBef>
                <a:spcPct val="15000"/>
              </a:spcBef>
            </a:pPr>
            <a:r>
              <a:rPr lang="en-US" smtClean="0"/>
              <a:t>Number of household members in college</a:t>
            </a:r>
          </a:p>
          <a:p>
            <a:pPr eaLnBrk="1" hangingPunct="1">
              <a:lnSpc>
                <a:spcPct val="90000"/>
              </a:lnSpc>
              <a:spcBef>
                <a:spcPct val="15000"/>
              </a:spcBef>
            </a:pPr>
            <a:r>
              <a:rPr lang="en-US" smtClean="0"/>
              <a:t>Real estate and investment net worth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FAFSA Processing Results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175" indent="-3175"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347663" algn="l"/>
              </a:tabLst>
            </a:pPr>
            <a:r>
              <a:rPr lang="en-US" dirty="0" smtClean="0"/>
              <a:t>Central Processing System (CPS) notifies student of FAFSA processing results by:</a:t>
            </a:r>
          </a:p>
          <a:p>
            <a:pPr marL="3175" indent="-3175" eaLnBrk="1" hangingPunct="1">
              <a:spcBef>
                <a:spcPts val="1800"/>
              </a:spcBef>
              <a:tabLst>
                <a:tab pos="347663" algn="l"/>
              </a:tabLst>
            </a:pPr>
            <a:r>
              <a:rPr lang="en-US" sz="2800" dirty="0" smtClean="0"/>
              <a:t>	Paper Student Aid Report (SAR) if paper FAFSA 	was filed and student’s e-mail address was not 	provided</a:t>
            </a:r>
          </a:p>
          <a:p>
            <a:pPr marL="3175" indent="-3175" eaLnBrk="1" hangingPunct="1">
              <a:spcBef>
                <a:spcPts val="1800"/>
              </a:spcBef>
              <a:tabLst>
                <a:tab pos="347663" algn="l"/>
              </a:tabLst>
            </a:pPr>
            <a:r>
              <a:rPr lang="en-US" sz="2800" dirty="0" smtClean="0"/>
              <a:t>	SAR Acknowledgement if filed FAFSA on the 	Web and student’s e-mail address was not 	provided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FAFSA Processing Results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70000"/>
              </a:spcBef>
            </a:pPr>
            <a:r>
              <a:rPr lang="en-US" dirty="0" smtClean="0"/>
              <a:t>CPS notifies student of FAFSA processing results by:</a:t>
            </a:r>
          </a:p>
          <a:p>
            <a:pPr marL="682625" lvl="1" indent="-341313" eaLnBrk="1" hangingPunct="1">
              <a:spcBef>
                <a:spcPct val="70000"/>
              </a:spcBef>
            </a:pPr>
            <a:r>
              <a:rPr lang="en-US" dirty="0" smtClean="0"/>
              <a:t>E-mail notification containing a direct link to student’s on-line SAR if student’s e-mail was provided on paper or electronic FAFSA</a:t>
            </a:r>
          </a:p>
          <a:p>
            <a:pPr eaLnBrk="1" hangingPunct="1">
              <a:spcBef>
                <a:spcPct val="70000"/>
              </a:spcBef>
            </a:pPr>
            <a:r>
              <a:rPr lang="en-US" dirty="0" smtClean="0"/>
              <a:t>Student with PIN may view SAR on-line at </a:t>
            </a:r>
            <a:r>
              <a:rPr lang="en-US" dirty="0" smtClean="0">
                <a:solidFill>
                  <a:srgbClr val="0066FF"/>
                </a:solidFill>
              </a:rPr>
              <a:t>www.fafsa.gov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FAFSA Processing Results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05800" cy="4267200"/>
          </a:xfrm>
        </p:spPr>
        <p:txBody>
          <a:bodyPr/>
          <a:lstStyle/>
          <a:p>
            <a:pPr eaLnBrk="1" hangingPunct="1">
              <a:tabLst>
                <a:tab pos="4054475" algn="l"/>
              </a:tabLst>
            </a:pPr>
            <a:r>
              <a:rPr lang="en-US" dirty="0" smtClean="0"/>
              <a:t>Institutional Student Information Record (ISIR) sent to colleges listed on FAFSA approximately 10 to 14 days after FAFSA submitted</a:t>
            </a:r>
          </a:p>
          <a:p>
            <a:pPr eaLnBrk="1" hangingPunct="1">
              <a:spcBef>
                <a:spcPct val="75000"/>
              </a:spcBef>
              <a:tabLst>
                <a:tab pos="4054475" algn="l"/>
              </a:tabLst>
            </a:pPr>
            <a:r>
              <a:rPr lang="en-US" dirty="0" smtClean="0"/>
              <a:t>College reviews ISIR</a:t>
            </a:r>
          </a:p>
          <a:p>
            <a:pPr marL="682625" lvl="1" indent="-341313" eaLnBrk="1" hangingPunct="1">
              <a:tabLst>
                <a:tab pos="4054475" algn="l"/>
              </a:tabLst>
            </a:pPr>
            <a:r>
              <a:rPr lang="en-US" dirty="0" smtClean="0"/>
              <a:t>May request additional documentation, such as proof that a sibling is enrolled </a:t>
            </a:r>
            <a:r>
              <a:rPr lang="en-US" smtClean="0"/>
              <a:t>in college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Student Aid Report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001000" cy="4267200"/>
          </a:xfrm>
        </p:spPr>
        <p:txBody>
          <a:bodyPr/>
          <a:lstStyle/>
          <a:p>
            <a:pPr eaLnBrk="1" hangingPunct="1">
              <a:spcBef>
                <a:spcPct val="125000"/>
              </a:spcBef>
            </a:pPr>
            <a:r>
              <a:rPr lang="en-US" smtClean="0"/>
              <a:t>Review data for accuracy</a:t>
            </a:r>
          </a:p>
          <a:p>
            <a:pPr eaLnBrk="1" hangingPunct="1">
              <a:spcBef>
                <a:spcPct val="125000"/>
              </a:spcBef>
            </a:pPr>
            <a:r>
              <a:rPr lang="en-US" smtClean="0"/>
              <a:t>Update estimated information when actual figures are available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Making Corrections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47663" algn="l"/>
              </a:tabLst>
            </a:pPr>
            <a:r>
              <a:rPr lang="en-US" dirty="0" smtClean="0"/>
              <a:t>If necessary, corrections to FAFSA data may be made by: </a:t>
            </a:r>
          </a:p>
          <a:p>
            <a:pPr marL="0" indent="0" eaLnBrk="1" hangingPunct="1">
              <a:lnSpc>
                <a:spcPct val="90000"/>
              </a:lnSpc>
              <a:spcBef>
                <a:spcPct val="35000"/>
              </a:spcBef>
              <a:tabLst>
                <a:tab pos="347663" algn="l"/>
              </a:tabLst>
            </a:pPr>
            <a:r>
              <a:rPr lang="en-US" dirty="0" smtClean="0"/>
              <a:t>	</a:t>
            </a:r>
            <a:r>
              <a:rPr lang="en-US" sz="2800" dirty="0" smtClean="0"/>
              <a:t>Using FAFSA on the Web (</a:t>
            </a:r>
            <a:r>
              <a:rPr lang="en-US" sz="2800" dirty="0" smtClean="0">
                <a:solidFill>
                  <a:srgbClr val="0066FF"/>
                </a:solidFill>
              </a:rPr>
              <a:t>www.fafsa.gov</a:t>
            </a:r>
            <a:r>
              <a:rPr lang="en-US" sz="2800" dirty="0" smtClean="0"/>
              <a:t>) if </a:t>
            </a:r>
            <a:br>
              <a:rPr lang="en-US" sz="2800" dirty="0" smtClean="0"/>
            </a:br>
            <a:r>
              <a:rPr lang="en-US" sz="2800" dirty="0" smtClean="0"/>
              <a:t>	student has a PIN;</a:t>
            </a:r>
          </a:p>
          <a:p>
            <a:pPr marL="0" indent="0" eaLnBrk="1" hangingPunct="1">
              <a:lnSpc>
                <a:spcPct val="90000"/>
              </a:lnSpc>
              <a:spcBef>
                <a:spcPct val="35000"/>
              </a:spcBef>
              <a:tabLst>
                <a:tab pos="347663" algn="l"/>
              </a:tabLst>
            </a:pPr>
            <a:r>
              <a:rPr lang="en-US" sz="2800" dirty="0" smtClean="0"/>
              <a:t>	Updating paper SAR (SAR Information 	Acknowledgement cannot be used to make 	corrections); or</a:t>
            </a:r>
          </a:p>
          <a:p>
            <a:pPr marL="0" indent="0" eaLnBrk="1" hangingPunct="1">
              <a:lnSpc>
                <a:spcPct val="90000"/>
              </a:lnSpc>
              <a:spcBef>
                <a:spcPct val="35000"/>
              </a:spcBef>
              <a:tabLst>
                <a:tab pos="347663" algn="l"/>
              </a:tabLst>
            </a:pPr>
            <a:r>
              <a:rPr lang="en-US" sz="2800" dirty="0" smtClean="0"/>
              <a:t>	Submitting documentation to college’s 	financial aid office</a:t>
            </a:r>
            <a:endParaRPr lang="en-US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Special Circumstances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7848600" cy="4267200"/>
          </a:xfrm>
        </p:spPr>
        <p:txBody>
          <a:bodyPr/>
          <a:lstStyle/>
          <a:p>
            <a:pPr eaLnBrk="1" hangingPunct="1">
              <a:spcBef>
                <a:spcPts val="4800"/>
              </a:spcBef>
              <a:spcAft>
                <a:spcPct val="30000"/>
              </a:spcAft>
            </a:pPr>
            <a:r>
              <a:rPr lang="en-US" dirty="0" smtClean="0"/>
              <a:t>Cannot report on FAFSA</a:t>
            </a:r>
          </a:p>
          <a:p>
            <a:pPr eaLnBrk="1" hangingPunct="1">
              <a:spcBef>
                <a:spcPts val="4800"/>
              </a:spcBef>
              <a:spcAft>
                <a:spcPct val="30000"/>
              </a:spcAft>
            </a:pPr>
            <a:r>
              <a:rPr lang="en-US" dirty="0" smtClean="0"/>
              <a:t>Send written explanation to financial aid office at each college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Special Circumstances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3000"/>
              </a:spcBef>
            </a:pPr>
            <a:r>
              <a:rPr lang="en-US" dirty="0" smtClean="0"/>
              <a:t>Change in employment status</a:t>
            </a:r>
          </a:p>
          <a:p>
            <a:pPr eaLnBrk="1" hangingPunct="1">
              <a:spcBef>
                <a:spcPts val="3000"/>
              </a:spcBef>
            </a:pPr>
            <a:r>
              <a:rPr lang="en-US" dirty="0" smtClean="0"/>
              <a:t>Medical expenses not covered by insurance</a:t>
            </a:r>
          </a:p>
          <a:p>
            <a:pPr eaLnBrk="1" hangingPunct="1">
              <a:spcBef>
                <a:spcPts val="3000"/>
              </a:spcBef>
            </a:pPr>
            <a:r>
              <a:rPr lang="en-US" dirty="0" smtClean="0"/>
              <a:t>Change in parent marital status</a:t>
            </a:r>
          </a:p>
          <a:p>
            <a:pPr eaLnBrk="1" hangingPunct="1">
              <a:spcBef>
                <a:spcPts val="3000"/>
              </a:spcBef>
            </a:pPr>
            <a:r>
              <a:rPr lang="en-US" dirty="0" smtClean="0"/>
              <a:t>Unusual dependent care expenses</a:t>
            </a:r>
          </a:p>
          <a:p>
            <a:pPr eaLnBrk="1" hangingPunct="1">
              <a:spcBef>
                <a:spcPts val="3000"/>
              </a:spcBef>
            </a:pPr>
            <a:r>
              <a:rPr lang="en-US" dirty="0" smtClean="0"/>
              <a:t>Student cannot obtain parent information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49511" name="Picture 7" descr="nasfaalogo_in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362200"/>
            <a:ext cx="79248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9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8996</TotalTime>
  <Words>1145</Words>
  <Application>Microsoft Office PowerPoint</Application>
  <PresentationFormat>On-screen Show (4:3)</PresentationFormat>
  <Paragraphs>246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ＭＳ Ｐゴシック</vt:lpstr>
      <vt:lpstr>Default Design</vt:lpstr>
      <vt:lpstr>PowerPoint Presentation</vt:lpstr>
      <vt:lpstr>Topics We Will Discuss Tonight</vt:lpstr>
      <vt:lpstr>What is Financial Aid?</vt:lpstr>
      <vt:lpstr>What is Cost of Attendance (COA)</vt:lpstr>
      <vt:lpstr>What is the Expected Family Contribution (EFC)</vt:lpstr>
      <vt:lpstr>What is Financial Need</vt:lpstr>
      <vt:lpstr>Categories of Financial Aid</vt:lpstr>
      <vt:lpstr>Types of Financial Aid</vt:lpstr>
      <vt:lpstr>Scholarships</vt:lpstr>
      <vt:lpstr>Grants</vt:lpstr>
      <vt:lpstr>Loans</vt:lpstr>
      <vt:lpstr>Employment</vt:lpstr>
      <vt:lpstr>Sources of Financial Aid</vt:lpstr>
      <vt:lpstr>Federal Government</vt:lpstr>
      <vt:lpstr>Common Federal Aid Programs</vt:lpstr>
      <vt:lpstr>States</vt:lpstr>
      <vt:lpstr>Private Sources</vt:lpstr>
      <vt:lpstr>Civic Organizations and Churches</vt:lpstr>
      <vt:lpstr>Employers</vt:lpstr>
      <vt:lpstr>Free Application for Federal Student Aid (FAFSA)</vt:lpstr>
      <vt:lpstr>FAFSA</vt:lpstr>
      <vt:lpstr>FAFSA</vt:lpstr>
      <vt:lpstr>FAFSA on the Web</vt:lpstr>
      <vt:lpstr>FAFSA on the Web</vt:lpstr>
      <vt:lpstr>FAFSA on the Web</vt:lpstr>
      <vt:lpstr>IRS Data Retrieval </vt:lpstr>
      <vt:lpstr>IRS Data Retrieval </vt:lpstr>
      <vt:lpstr>Federal Student Aid Personal Identification Number (FSA PIN)</vt:lpstr>
      <vt:lpstr>FAFSA on the Web Worksheet</vt:lpstr>
      <vt:lpstr>FOTW Worksheet: Section 1</vt:lpstr>
      <vt:lpstr>FOTW Worksheet: Section 2</vt:lpstr>
      <vt:lpstr>FOTW Worksheet: Section 3</vt:lpstr>
      <vt:lpstr>FOTW Worksheet: Section 4</vt:lpstr>
      <vt:lpstr>Additional Information</vt:lpstr>
      <vt:lpstr>Signatures</vt:lpstr>
      <vt:lpstr>Frequent FAFSA Errors</vt:lpstr>
      <vt:lpstr>FAFSA Processing Results</vt:lpstr>
      <vt:lpstr>FAFSA Processing Results</vt:lpstr>
      <vt:lpstr>FAFSA Processing Results</vt:lpstr>
      <vt:lpstr>Student Aid Report</vt:lpstr>
      <vt:lpstr>Making Corrections</vt:lpstr>
      <vt:lpstr>Special Circumstances</vt:lpstr>
      <vt:lpstr>Special Circumstances</vt:lpstr>
      <vt:lpstr>PowerPoint Presentation</vt:lpstr>
    </vt:vector>
  </TitlesOfParts>
  <Company>NASFAA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You Need to Know About Financial Aid</dc:title>
  <dc:creator>National Association of Student Financial Aid Administrators</dc:creator>
  <cp:lastModifiedBy>Robbie Willetts</cp:lastModifiedBy>
  <cp:revision>290</cp:revision>
  <dcterms:created xsi:type="dcterms:W3CDTF">2002-05-09T20:33:25Z</dcterms:created>
  <dcterms:modified xsi:type="dcterms:W3CDTF">2012-08-23T15:33:27Z</dcterms:modified>
</cp:coreProperties>
</file>